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827" r:id="rId2"/>
  </p:sldMasterIdLst>
  <p:sldIdLst>
    <p:sldId id="345" r:id="rId3"/>
    <p:sldId id="346" r:id="rId4"/>
    <p:sldId id="27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7" r:id="rId25"/>
    <p:sldId id="286" r:id="rId26"/>
    <p:sldId id="34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8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52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50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43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18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38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60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40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17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20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9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11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06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12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30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4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79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3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7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09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3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2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98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B4A5D-C252-45F0-AB5F-1139089F588C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EB03-2899-4BCD-836A-F8D691FE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9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19736" y="2192471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9736" y="3311189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История и теория политического менеджмента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28872" y="4659386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4" y="1249935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0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0476" y="154110"/>
            <a:ext cx="10515600" cy="1006475"/>
          </a:xfrm>
        </p:spPr>
        <p:txBody>
          <a:bodyPr/>
          <a:lstStyle/>
          <a:p>
            <a:r>
              <a:rPr lang="ru-RU" b="1" dirty="0" smtClean="0"/>
              <a:t>1</a:t>
            </a:r>
            <a:r>
              <a:rPr lang="ru-RU" b="1" dirty="0"/>
              <a:t>. Избирательные кампании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39716"/>
            <a:ext cx="12192000" cy="5618284"/>
          </a:xfrm>
        </p:spPr>
        <p:txBody>
          <a:bodyPr>
            <a:normAutofit/>
          </a:bodyPr>
          <a:lstStyle/>
          <a:p>
            <a:r>
              <a:rPr lang="ru-RU" b="1" i="1" dirty="0"/>
              <a:t>Избирательные кампании</a:t>
            </a:r>
            <a:r>
              <a:rPr lang="ru-RU" i="1" dirty="0"/>
              <a:t> </a:t>
            </a:r>
            <a:r>
              <a:rPr lang="ru-RU" dirty="0" smtClean="0"/>
              <a:t>являются главной </a:t>
            </a:r>
            <a:r>
              <a:rPr lang="ru-RU" dirty="0"/>
              <a:t>областью применения политических технологий. </a:t>
            </a:r>
            <a:endParaRPr lang="ru-RU" dirty="0" smtClean="0"/>
          </a:p>
          <a:p>
            <a:r>
              <a:rPr lang="ru-RU" b="1" dirty="0" smtClean="0"/>
              <a:t>Выборы</a:t>
            </a:r>
            <a:r>
              <a:rPr lang="ru-RU" dirty="0" smtClean="0"/>
              <a:t> </a:t>
            </a:r>
            <a:r>
              <a:rPr lang="ru-RU" dirty="0"/>
              <a:t>- кульминация публичной политики, момент, когда конкуренция достигает максимального накала.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методов </a:t>
            </a:r>
            <a:r>
              <a:rPr lang="ru-RU" dirty="0" err="1"/>
              <a:t>политтехнологии</a:t>
            </a:r>
            <a:r>
              <a:rPr lang="ru-RU" dirty="0"/>
              <a:t> это момент истины, когда каждый из них проходит окончательную проверку на пригодность и эффективность в столкновении с другими технологиями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Поэтому</a:t>
            </a:r>
            <a:r>
              <a:rPr lang="ru-RU" dirty="0"/>
              <a:t>, говоря о политических технологиях, в первую очередь целесообразно рассматривать </a:t>
            </a:r>
            <a:r>
              <a:rPr lang="ru-RU" b="1" i="1" dirty="0"/>
              <a:t>избирательные </a:t>
            </a:r>
            <a:r>
              <a:rPr lang="ru-RU" b="1" i="1" dirty="0" smtClean="0"/>
              <a:t>технологии</a:t>
            </a:r>
            <a:r>
              <a:rPr lang="ru-RU" i="1" dirty="0"/>
              <a:t> </a:t>
            </a:r>
            <a:r>
              <a:rPr lang="ru-RU" i="1" dirty="0" smtClean="0"/>
              <a:t>- технологии </a:t>
            </a:r>
            <a:r>
              <a:rPr lang="ru-RU" i="1" dirty="0"/>
              <a:t>подготовки и проведения избирательных кампаний.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373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2571" y="0"/>
            <a:ext cx="6723185" cy="940777"/>
          </a:xfrm>
        </p:spPr>
        <p:txBody>
          <a:bodyPr/>
          <a:lstStyle/>
          <a:p>
            <a:r>
              <a:rPr lang="ru-RU" b="1" dirty="0" smtClean="0"/>
              <a:t>2. Политические кампании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195754"/>
            <a:ext cx="12192000" cy="5943600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Политические </a:t>
            </a:r>
            <a:r>
              <a:rPr lang="ru-RU" b="1" i="1" dirty="0"/>
              <a:t>кампании </a:t>
            </a:r>
            <a:r>
              <a:rPr lang="ru-RU" dirty="0"/>
              <a:t>по поддержке (или противодействию) тех или иных действий власти, политиков, а также различных институтов гражданского общества.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Политические </a:t>
            </a:r>
            <a:r>
              <a:rPr lang="ru-RU" dirty="0"/>
              <a:t>кампании обычно </a:t>
            </a:r>
            <a:r>
              <a:rPr lang="ru-RU" b="1" dirty="0"/>
              <a:t>не привязаны к конкретной дате выборов </a:t>
            </a:r>
            <a:r>
              <a:rPr lang="ru-RU" dirty="0"/>
              <a:t>и </a:t>
            </a:r>
            <a:r>
              <a:rPr lang="ru-RU" b="1" dirty="0"/>
              <a:t>не имеют столь жесткой законодательной регламентации</a:t>
            </a:r>
            <a:r>
              <a:rPr lang="ru-RU" dirty="0"/>
              <a:t>, как выборные кампании. В то же время они </a:t>
            </a:r>
            <a:r>
              <a:rPr lang="ru-RU" i="1" dirty="0"/>
              <a:t>напрямую связаны с избирательными кампаниями</a:t>
            </a:r>
            <a:r>
              <a:rPr lang="ru-RU" dirty="0"/>
              <a:t>, поскольку их проведение является одним из наиболее эффективных средств подготовки политических партий и отдельных кандидатов к будущим выборам.</a:t>
            </a:r>
          </a:p>
          <a:p>
            <a:endParaRPr lang="ru-RU" dirty="0" smtClean="0"/>
          </a:p>
          <a:p>
            <a:r>
              <a:rPr lang="ru-RU" dirty="0" smtClean="0"/>
              <a:t>Политические </a:t>
            </a:r>
            <a:r>
              <a:rPr lang="ru-RU" dirty="0"/>
              <a:t>кампании приобретают особую роль в моменты </a:t>
            </a:r>
            <a:r>
              <a:rPr lang="ru-RU" b="1" dirty="0"/>
              <a:t>обострения отношений между обществом и властью</a:t>
            </a:r>
            <a:r>
              <a:rPr lang="ru-RU" dirty="0"/>
              <a:t>, особенно когда власть злоупотребляет административным ресурсом на выборах.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этом случае избирательная кампания может без всякого перерыва перейти в политическую кампанию протеста и далее в революцию, свидетелями чего мы были недавно в Грузии, Украине и Киргизии. </a:t>
            </a:r>
            <a:endParaRPr lang="ru-RU" dirty="0" smtClean="0"/>
          </a:p>
          <a:p>
            <a:r>
              <a:rPr lang="ru-RU" dirty="0" smtClean="0"/>
              <a:t>Описанная </a:t>
            </a:r>
            <a:r>
              <a:rPr lang="ru-RU" b="1" dirty="0"/>
              <a:t>трансформация (выборы—протест—революция) </a:t>
            </a:r>
            <a:r>
              <a:rPr lang="ru-RU" dirty="0"/>
              <a:t>также является </a:t>
            </a:r>
            <a:r>
              <a:rPr lang="ru-RU" i="1" dirty="0"/>
              <a:t>областью применения </a:t>
            </a:r>
            <a:r>
              <a:rPr lang="ru-RU" i="1" dirty="0" err="1"/>
              <a:t>политтехнологии</a:t>
            </a:r>
            <a:r>
              <a:rPr lang="ru-RU" i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17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0123" y="105508"/>
            <a:ext cx="10515600" cy="971306"/>
          </a:xfrm>
        </p:spPr>
        <p:txBody>
          <a:bodyPr/>
          <a:lstStyle/>
          <a:p>
            <a:r>
              <a:rPr lang="ru-RU" b="1" dirty="0" smtClean="0"/>
              <a:t>3</a:t>
            </a:r>
            <a:r>
              <a:rPr lang="ru-RU" b="1" dirty="0"/>
              <a:t>. Политические проекты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230923"/>
            <a:ext cx="12192001" cy="5539154"/>
          </a:xfrm>
        </p:spPr>
        <p:txBody>
          <a:bodyPr>
            <a:normAutofit/>
          </a:bodyPr>
          <a:lstStyle/>
          <a:p>
            <a:r>
              <a:rPr lang="ru-RU" b="1" dirty="0"/>
              <a:t>Политические </a:t>
            </a:r>
            <a:r>
              <a:rPr lang="ru-RU" b="1" dirty="0" smtClean="0"/>
              <a:t>проекты </a:t>
            </a:r>
            <a:r>
              <a:rPr lang="ru-RU" b="1" i="1" dirty="0" smtClean="0"/>
              <a:t>- </a:t>
            </a:r>
            <a:r>
              <a:rPr lang="ru-RU" dirty="0" smtClean="0"/>
              <a:t>деятельность</a:t>
            </a:r>
            <a:r>
              <a:rPr lang="ru-RU" dirty="0"/>
              <a:t>, ход и результаты которой используются в публичной политике, также являются предметом </a:t>
            </a:r>
            <a:r>
              <a:rPr lang="ru-RU" dirty="0" err="1"/>
              <a:t>политтехнологии</a:t>
            </a:r>
            <a:r>
              <a:rPr lang="ru-RU" dirty="0"/>
              <a:t>. 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Формы</a:t>
            </a:r>
            <a:r>
              <a:rPr lang="ru-RU" dirty="0" smtClean="0"/>
              <a:t> </a:t>
            </a:r>
            <a:r>
              <a:rPr lang="ru-RU" dirty="0"/>
              <a:t>таких проектов могут быть очень разнообразны, а подчас и весьма </a:t>
            </a:r>
            <a:r>
              <a:rPr lang="ru-RU" dirty="0" err="1"/>
              <a:t>неожиданны</a:t>
            </a:r>
            <a:r>
              <a:rPr lang="ru-RU" dirty="0"/>
              <a:t>. Как и политические кампании, политические проекты являются мощным средством подготовки к избирательным кампаниям.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84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277" y="274882"/>
            <a:ext cx="10515600" cy="786667"/>
          </a:xfrm>
        </p:spPr>
        <p:txBody>
          <a:bodyPr/>
          <a:lstStyle/>
          <a:p>
            <a:pPr algn="ctr"/>
            <a:r>
              <a:rPr lang="ru-RU" b="1" dirty="0" smtClean="0"/>
              <a:t>4</a:t>
            </a:r>
            <a:r>
              <a:rPr lang="ru-RU" b="1" dirty="0"/>
              <a:t>. </a:t>
            </a:r>
            <a:r>
              <a:rPr lang="ru-RU" b="1" dirty="0" smtClean="0"/>
              <a:t>Партийное </a:t>
            </a:r>
            <a:r>
              <a:rPr lang="ru-RU" b="1" dirty="0"/>
              <a:t>строительство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222130"/>
            <a:ext cx="12192000" cy="5750169"/>
          </a:xfrm>
        </p:spPr>
        <p:txBody>
          <a:bodyPr>
            <a:normAutofit/>
          </a:bodyPr>
          <a:lstStyle/>
          <a:p>
            <a:r>
              <a:rPr lang="ru-RU" b="1" dirty="0" smtClean="0"/>
              <a:t>Партийное строительство</a:t>
            </a:r>
            <a:r>
              <a:rPr lang="ru-RU" b="1" dirty="0"/>
              <a:t> </a:t>
            </a:r>
            <a:r>
              <a:rPr lang="ru-RU" b="1" dirty="0" smtClean="0"/>
              <a:t>- </a:t>
            </a:r>
            <a:r>
              <a:rPr lang="ru-RU" dirty="0" smtClean="0"/>
              <a:t>создание </a:t>
            </a:r>
            <a:r>
              <a:rPr lang="ru-RU" dirty="0"/>
              <a:t>и развитие политических партий не сводится только и исключительно к публичной политике.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Однако </a:t>
            </a:r>
            <a:r>
              <a:rPr lang="ru-RU" dirty="0"/>
              <a:t>принципиальное </a:t>
            </a:r>
            <a:r>
              <a:rPr lang="ru-RU" i="1" dirty="0"/>
              <a:t>отличие</a:t>
            </a:r>
            <a:r>
              <a:rPr lang="ru-RU" dirty="0"/>
              <a:t> партий от других институтов гражданского общества состоит в том, что </a:t>
            </a:r>
            <a:r>
              <a:rPr lang="ru-RU" b="1" dirty="0"/>
              <a:t>партии являются основными субъектами публичной политики </a:t>
            </a:r>
            <a:r>
              <a:rPr lang="ru-RU" dirty="0"/>
              <a:t>и, следовательно, изначально должны </a:t>
            </a:r>
            <a:r>
              <a:rPr lang="ru-RU" i="1" dirty="0"/>
              <a:t>создаваться как организации, способные эффективно проводить политические, и, в первую очередь, избирательные кампании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Именно </a:t>
            </a:r>
            <a:r>
              <a:rPr lang="ru-RU" dirty="0"/>
              <a:t>в этом аспекте - создание политических партий как избирательных машин - </a:t>
            </a:r>
            <a:r>
              <a:rPr lang="ru-RU" b="1" dirty="0" err="1"/>
              <a:t>партстроительство</a:t>
            </a:r>
            <a:r>
              <a:rPr lang="ru-RU" dirty="0"/>
              <a:t> следует рассматривать как одну из важных областей применения политических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01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3697" y="0"/>
            <a:ext cx="10515600" cy="936137"/>
          </a:xfrm>
        </p:spPr>
        <p:txBody>
          <a:bodyPr/>
          <a:lstStyle/>
          <a:p>
            <a:r>
              <a:rPr lang="ru-RU" b="1" dirty="0" smtClean="0"/>
              <a:t>Определение </a:t>
            </a:r>
            <a:r>
              <a:rPr lang="ru-RU" b="1" dirty="0" err="1" smtClean="0"/>
              <a:t>политтехнологий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36137"/>
            <a:ext cx="12192000" cy="592186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Политические </a:t>
            </a:r>
            <a:r>
              <a:rPr lang="ru-RU" b="1" dirty="0"/>
              <a:t>технологии </a:t>
            </a:r>
            <a:r>
              <a:rPr lang="ru-RU" b="1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это </a:t>
            </a:r>
            <a:r>
              <a:rPr lang="ru-RU" i="1" dirty="0" smtClean="0">
                <a:solidFill>
                  <a:srgbClr val="FF0000"/>
                </a:solidFill>
              </a:rPr>
              <a:t>технологии </a:t>
            </a:r>
            <a:r>
              <a:rPr lang="ru-RU" i="1" dirty="0">
                <a:solidFill>
                  <a:srgbClr val="FF0000"/>
                </a:solidFill>
              </a:rPr>
              <a:t>подготовки и проведения избирательных и политических кампаний, политических проектов, а также технологии партийного строительства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</a:p>
          <a:p>
            <a:endParaRPr lang="ru-RU" i="1" dirty="0"/>
          </a:p>
          <a:p>
            <a:r>
              <a:rPr lang="ru-RU" dirty="0" smtClean="0">
                <a:solidFill>
                  <a:srgbClr val="FF0000"/>
                </a:solidFill>
              </a:rPr>
              <a:t>В узком смысле </a:t>
            </a:r>
            <a:r>
              <a:rPr lang="ru-RU" dirty="0" smtClean="0"/>
              <a:t>избирательные </a:t>
            </a:r>
            <a:r>
              <a:rPr lang="ru-RU" dirty="0"/>
              <a:t>и политические кампании, а также партийное </a:t>
            </a:r>
            <a:r>
              <a:rPr lang="ru-RU" b="1" dirty="0"/>
              <a:t>строительство можно рассматривать как разновидности политических проектов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Тогда </a:t>
            </a:r>
            <a:r>
              <a:rPr lang="ru-RU" dirty="0"/>
              <a:t>получается совсем просто: </a:t>
            </a:r>
            <a:endParaRPr lang="ru-RU" dirty="0" smtClean="0"/>
          </a:p>
          <a:p>
            <a:r>
              <a:rPr lang="ru-RU" b="1" dirty="0" smtClean="0"/>
              <a:t>Политические </a:t>
            </a:r>
            <a:r>
              <a:rPr lang="ru-RU" b="1" dirty="0"/>
              <a:t>технологии </a:t>
            </a:r>
            <a:r>
              <a:rPr lang="ru-RU" dirty="0"/>
              <a:t>- </a:t>
            </a:r>
            <a:r>
              <a:rPr lang="ru-RU" i="1" dirty="0"/>
              <a:t>это технологии реализации политических проектов.</a:t>
            </a:r>
            <a:r>
              <a:rPr lang="ru-RU" dirty="0"/>
              <a:t> Но за такой «простотой» </a:t>
            </a:r>
            <a:r>
              <a:rPr lang="ru-RU" b="1" dirty="0"/>
              <a:t>теряется суть дела</a:t>
            </a:r>
            <a:r>
              <a:rPr lang="ru-RU" dirty="0"/>
              <a:t>: ведь избирательные кампании - это не просто один из типов политических проектов. Это такой тип, который, с точки зрения </a:t>
            </a:r>
            <a:r>
              <a:rPr lang="ru-RU" dirty="0" smtClean="0"/>
              <a:t>политики</a:t>
            </a:r>
            <a:r>
              <a:rPr lang="ru-RU" dirty="0"/>
              <a:t>, будет </a:t>
            </a:r>
            <a:r>
              <a:rPr lang="ru-RU" dirty="0" smtClean="0"/>
              <a:t>важнее </a:t>
            </a:r>
            <a:r>
              <a:rPr lang="ru-RU" dirty="0"/>
              <a:t>всех остальных проектов вместе взятых.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Из широкого смысла </a:t>
            </a:r>
            <a:r>
              <a:rPr lang="ru-RU" dirty="0" smtClean="0"/>
              <a:t>вытекает </a:t>
            </a:r>
            <a:r>
              <a:rPr lang="ru-RU" b="1" dirty="0"/>
              <a:t>единая методологическая основа </a:t>
            </a:r>
            <a:r>
              <a:rPr lang="ru-RU" dirty="0"/>
              <a:t>построения политических технологий: от выборных кампаний к партийному строительству и политическим проектам.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Далее </a:t>
            </a:r>
            <a:r>
              <a:rPr lang="ru-RU" dirty="0"/>
              <a:t>введенная на основе выборных кампаний методология распространяется на процесс партийного строительства и на политические кампании и проекты, </a:t>
            </a:r>
            <a:r>
              <a:rPr lang="ru-RU" dirty="0" smtClean="0"/>
              <a:t>что: </a:t>
            </a:r>
          </a:p>
          <a:p>
            <a:r>
              <a:rPr lang="ru-RU" b="1" dirty="0" smtClean="0"/>
              <a:t>Позволяет </a:t>
            </a:r>
            <a:r>
              <a:rPr lang="ru-RU" b="1" dirty="0"/>
              <a:t>описать политические технологии как </a:t>
            </a:r>
            <a:r>
              <a:rPr lang="ru-RU" b="1" dirty="0" smtClean="0"/>
              <a:t>науку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i="1" dirty="0" smtClean="0"/>
              <a:t>как </a:t>
            </a:r>
            <a:r>
              <a:rPr lang="ru-RU" i="1" dirty="0"/>
              <a:t>единую, логически связанную систему, а не набор разрозненных рецептов и рекомендаций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62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0762" y="74978"/>
            <a:ext cx="10515600" cy="953721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Политтехнологии</a:t>
            </a:r>
            <a:r>
              <a:rPr lang="ru-RU" b="1" dirty="0" smtClean="0"/>
              <a:t> - это область знания?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0584"/>
            <a:ext cx="12192000" cy="569741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Таких </a:t>
            </a:r>
            <a:r>
              <a:rPr lang="ru-RU" b="1" dirty="0"/>
              <a:t>областей </a:t>
            </a:r>
            <a:r>
              <a:rPr lang="ru-RU" b="1" dirty="0" smtClean="0"/>
              <a:t>множество</a:t>
            </a:r>
            <a:r>
              <a:rPr lang="ru-RU" dirty="0"/>
              <a:t>: политология, социология, социальная психология (и просто психология); различные дисциплины, начиная с </a:t>
            </a:r>
            <a:r>
              <a:rPr lang="ru-RU" dirty="0" smtClean="0"/>
              <a:t>ораторского </a:t>
            </a:r>
            <a:r>
              <a:rPr lang="ru-RU" dirty="0"/>
              <a:t>мастерства и кончая новомодным нейролингвистическим программированием; наконец, журналистика, реклама, </a:t>
            </a:r>
            <a:r>
              <a:rPr lang="en-US" dirty="0"/>
              <a:t>PR</a:t>
            </a:r>
            <a:r>
              <a:rPr lang="ru-RU" dirty="0"/>
              <a:t> и многое другое.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Возникает закономерные вопросы:</a:t>
            </a:r>
          </a:p>
          <a:p>
            <a:r>
              <a:rPr lang="ru-RU" b="1" dirty="0" smtClean="0"/>
              <a:t>1. Зачем</a:t>
            </a:r>
            <a:r>
              <a:rPr lang="ru-RU" b="1" dirty="0"/>
              <a:t>, вдобавок ко всему этому, нужны еще </a:t>
            </a:r>
            <a:r>
              <a:rPr lang="ru-RU" b="1" dirty="0" smtClean="0"/>
              <a:t>особые «</a:t>
            </a:r>
            <a:r>
              <a:rPr lang="ru-RU" b="1" dirty="0"/>
              <a:t>политические технологии»? </a:t>
            </a:r>
            <a:endParaRPr lang="ru-RU" b="1" dirty="0" smtClean="0"/>
          </a:p>
          <a:p>
            <a:r>
              <a:rPr lang="ru-RU" b="1" dirty="0" smtClean="0"/>
              <a:t>2. И </a:t>
            </a:r>
            <a:r>
              <a:rPr lang="ru-RU" b="1" dirty="0"/>
              <a:t>чем, </a:t>
            </a:r>
            <a:r>
              <a:rPr lang="ru-RU" b="1" dirty="0" smtClean="0"/>
              <a:t>собственно говоря, занимаются </a:t>
            </a:r>
            <a:r>
              <a:rPr lang="ru-RU" b="1" dirty="0"/>
              <a:t>так называемые политтехнологи, когда вокруг хватает </a:t>
            </a:r>
            <a:r>
              <a:rPr lang="ru-RU" b="1" dirty="0" smtClean="0"/>
              <a:t>социологов</a:t>
            </a:r>
            <a:r>
              <a:rPr lang="ru-RU" b="1" dirty="0"/>
              <a:t>, психологов и рекламщиков</a:t>
            </a:r>
            <a:r>
              <a:rPr lang="ru-RU" b="1" dirty="0" smtClean="0"/>
              <a:t>?</a:t>
            </a:r>
          </a:p>
          <a:p>
            <a:r>
              <a:rPr lang="ru-RU" b="1" dirty="0" smtClean="0"/>
              <a:t>3. Являются </a:t>
            </a:r>
            <a:r>
              <a:rPr lang="ru-RU" b="1" dirty="0"/>
              <a:t>ли </a:t>
            </a:r>
            <a:r>
              <a:rPr lang="ru-RU" b="1" dirty="0" err="1" smtClean="0"/>
              <a:t>политтехнологии</a:t>
            </a:r>
            <a:r>
              <a:rPr lang="ru-RU" b="1" dirty="0" smtClean="0"/>
              <a:t> компиляцией политологии, социологии</a:t>
            </a:r>
            <a:r>
              <a:rPr lang="ru-RU" b="1" dirty="0"/>
              <a:t>, социальной психологии и рекламы, или же они имеют свое специфическое, не сводимое к другим областям знаний содержание?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19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861" y="-114300"/>
            <a:ext cx="11412416" cy="96715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Почему некоторые </a:t>
            </a:r>
            <a:r>
              <a:rPr lang="ru-RU" b="1" dirty="0" err="1" smtClean="0"/>
              <a:t>политкампании</a:t>
            </a:r>
            <a:r>
              <a:rPr lang="ru-RU" b="1" dirty="0" smtClean="0"/>
              <a:t> проваливаются?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5269"/>
            <a:ext cx="12192000" cy="602273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Значительная </a:t>
            </a:r>
            <a:r>
              <a:rPr lang="ru-RU" dirty="0"/>
              <a:t>часть </a:t>
            </a:r>
            <a:r>
              <a:rPr lang="ru-RU" dirty="0" err="1"/>
              <a:t>политтехнологии</a:t>
            </a:r>
            <a:r>
              <a:rPr lang="ru-RU" dirty="0"/>
              <a:t> </a:t>
            </a:r>
            <a:r>
              <a:rPr lang="ru-RU" b="1" dirty="0"/>
              <a:t>действительно представляет собой прямые заимствования из смежных областей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Многие </a:t>
            </a:r>
            <a:r>
              <a:rPr lang="ru-RU" dirty="0"/>
              <a:t>политики и политтехнологи на самом деле считают, что </a:t>
            </a:r>
            <a:r>
              <a:rPr lang="ru-RU" b="1" dirty="0"/>
              <a:t>ничего, помимо таких заимствований, в </a:t>
            </a:r>
            <a:r>
              <a:rPr lang="ru-RU" b="1" dirty="0" err="1"/>
              <a:t>политтехнологиях</a:t>
            </a:r>
            <a:r>
              <a:rPr lang="ru-RU" b="1" dirty="0"/>
              <a:t> нет. </a:t>
            </a:r>
            <a:endParaRPr lang="ru-RU" b="1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В </a:t>
            </a:r>
            <a:r>
              <a:rPr lang="ru-RU" b="1" dirty="0">
                <a:solidFill>
                  <a:srgbClr val="FF0000"/>
                </a:solidFill>
              </a:rPr>
              <a:t>результате </a:t>
            </a:r>
            <a:r>
              <a:rPr lang="ru-RU" dirty="0"/>
              <a:t>можно наблюдать много избирательных кампаний, выстроенных </a:t>
            </a:r>
            <a:r>
              <a:rPr lang="ru-RU" b="1" dirty="0"/>
              <a:t>по следующей схеме:</a:t>
            </a:r>
            <a:r>
              <a:rPr lang="ru-RU" dirty="0"/>
              <a:t> социологи выявляют ожидания основных групп граждан, рекламщики придумывают соответствующие </a:t>
            </a:r>
            <a:r>
              <a:rPr lang="ru-RU" dirty="0" smtClean="0"/>
              <a:t>ожиданиям </a:t>
            </a:r>
            <a:r>
              <a:rPr lang="ru-RU" dirty="0"/>
              <a:t>лозунги и фирменный стиль </a:t>
            </a:r>
            <a:r>
              <a:rPr lang="ru-RU" dirty="0" smtClean="0"/>
              <a:t>кампании, </a:t>
            </a:r>
            <a:r>
              <a:rPr lang="ru-RU" dirty="0"/>
              <a:t>журналисты </a:t>
            </a:r>
            <a:r>
              <a:rPr lang="ru-RU" dirty="0" err="1"/>
              <a:t>пиарят</a:t>
            </a:r>
            <a:r>
              <a:rPr lang="ru-RU" dirty="0"/>
              <a:t>, имиджмейкеры </a:t>
            </a:r>
            <a:r>
              <a:rPr lang="ru-RU" dirty="0" smtClean="0"/>
              <a:t>работают </a:t>
            </a:r>
            <a:r>
              <a:rPr lang="ru-RU" dirty="0"/>
              <a:t>с </a:t>
            </a:r>
            <a:r>
              <a:rPr lang="ru-RU" dirty="0" smtClean="0"/>
              <a:t>кандидатами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Можно </a:t>
            </a:r>
            <a:r>
              <a:rPr lang="ru-RU" b="1" dirty="0">
                <a:solidFill>
                  <a:srgbClr val="FF0000"/>
                </a:solidFill>
              </a:rPr>
              <a:t>поступать еще проще: </a:t>
            </a:r>
            <a:r>
              <a:rPr lang="ru-RU" dirty="0"/>
              <a:t>заплатить деньги солидной рекламной конторе, которая сотни раз успешно воплощала в жизнь описанную схему в коммерческой рекламе. После чего можно спокойно сидеть и ждать победы - вот и вся </a:t>
            </a:r>
            <a:r>
              <a:rPr lang="ru-RU" dirty="0" err="1"/>
              <a:t>политтехнология</a:t>
            </a:r>
            <a:r>
              <a:rPr lang="ru-RU" dirty="0"/>
              <a:t>. Некоторые политики (даже федерального уровня) так зачастую и поступают. 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Забавно </a:t>
            </a:r>
            <a:r>
              <a:rPr lang="ru-RU" b="1" dirty="0"/>
              <a:t>бывает наблюдать удивление организаторов </a:t>
            </a:r>
            <a:r>
              <a:rPr lang="ru-RU" b="1" dirty="0" smtClean="0"/>
              <a:t>этих </a:t>
            </a:r>
            <a:r>
              <a:rPr lang="ru-RU" b="1" dirty="0"/>
              <a:t>кампаний после того, как они с треском проигрываются: </a:t>
            </a:r>
            <a:r>
              <a:rPr lang="ru-RU" b="1" dirty="0" smtClean="0"/>
              <a:t>ведь </a:t>
            </a:r>
            <a:r>
              <a:rPr lang="ru-RU" b="1" dirty="0"/>
              <a:t>все делалось по «</a:t>
            </a:r>
            <a:r>
              <a:rPr lang="ru-RU" b="1" dirty="0" err="1"/>
              <a:t>политтехнологической</a:t>
            </a:r>
            <a:r>
              <a:rPr lang="ru-RU" b="1" dirty="0"/>
              <a:t> науке»?</a:t>
            </a:r>
          </a:p>
          <a:p>
            <a:r>
              <a:rPr lang="ru-RU" b="1" dirty="0" smtClean="0"/>
              <a:t>Проигрыш </a:t>
            </a:r>
            <a:r>
              <a:rPr lang="ru-RU" b="1" dirty="0"/>
              <a:t>при таком подходе абсолютно закономерен. </a:t>
            </a:r>
            <a:r>
              <a:rPr lang="ru-RU" dirty="0"/>
              <a:t>Организаторы кампании </a:t>
            </a:r>
            <a:r>
              <a:rPr lang="ru-RU" dirty="0">
                <a:solidFill>
                  <a:srgbClr val="FF0000"/>
                </a:solidFill>
              </a:rPr>
              <a:t>не позаботились о главном</a:t>
            </a:r>
            <a:r>
              <a:rPr lang="ru-RU" dirty="0"/>
              <a:t>: о ее </a:t>
            </a:r>
            <a:r>
              <a:rPr lang="ru-RU" b="1" dirty="0">
                <a:solidFill>
                  <a:srgbClr val="FF0000"/>
                </a:solidFill>
              </a:rPr>
              <a:t>политическом содержании. 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14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1154" y="0"/>
            <a:ext cx="10515600" cy="1015267"/>
          </a:xfrm>
        </p:spPr>
        <p:txBody>
          <a:bodyPr/>
          <a:lstStyle/>
          <a:p>
            <a:r>
              <a:rPr lang="ru-RU" b="1" dirty="0" smtClean="0"/>
              <a:t>Сфера </a:t>
            </a:r>
            <a:r>
              <a:rPr lang="ru-RU" b="1" dirty="0" err="1" smtClean="0"/>
              <a:t>политтехнологий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47152"/>
            <a:ext cx="12098956" cy="5622925"/>
          </a:xfrm>
        </p:spPr>
        <p:txBody>
          <a:bodyPr/>
          <a:lstStyle/>
          <a:p>
            <a:r>
              <a:rPr lang="ru-RU" dirty="0"/>
              <a:t>Можно выделить целый ряд вопросов, принадлежащих </a:t>
            </a:r>
            <a:r>
              <a:rPr lang="ru-RU" b="1" dirty="0"/>
              <a:t>исключительно к сфере </a:t>
            </a:r>
            <a:r>
              <a:rPr lang="ru-RU" b="1" dirty="0" err="1"/>
              <a:t>политтехнологии</a:t>
            </a:r>
            <a:r>
              <a:rPr lang="ru-RU" b="1" dirty="0"/>
              <a:t>: 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dirty="0" smtClean="0"/>
              <a:t>1. </a:t>
            </a:r>
            <a:r>
              <a:rPr lang="ru-RU" b="1" dirty="0" smtClean="0"/>
              <a:t>Содержание </a:t>
            </a:r>
            <a:r>
              <a:rPr lang="ru-RU" b="1" dirty="0"/>
              <a:t>(стратегия) </a:t>
            </a:r>
            <a:r>
              <a:rPr lang="ru-RU" dirty="0"/>
              <a:t>избирательных и политических </a:t>
            </a:r>
            <a:r>
              <a:rPr lang="ru-RU" dirty="0" smtClean="0"/>
              <a:t>кампаний, а </a:t>
            </a:r>
            <a:r>
              <a:rPr lang="ru-RU" dirty="0"/>
              <a:t>также идеология партийного </a:t>
            </a:r>
            <a:r>
              <a:rPr lang="ru-RU" dirty="0" smtClean="0"/>
              <a:t>строительства.</a:t>
            </a:r>
          </a:p>
          <a:p>
            <a:endParaRPr lang="ru-RU" dirty="0" smtClean="0"/>
          </a:p>
          <a:p>
            <a:r>
              <a:rPr lang="ru-RU" dirty="0" smtClean="0"/>
              <a:t>2. </a:t>
            </a:r>
            <a:r>
              <a:rPr lang="ru-RU" b="1" dirty="0" smtClean="0"/>
              <a:t>Непосредственная </a:t>
            </a:r>
            <a:r>
              <a:rPr lang="ru-RU" b="1" dirty="0"/>
              <a:t>работа с гражданами</a:t>
            </a:r>
            <a:r>
              <a:rPr lang="ru-RU" dirty="0"/>
              <a:t>, управление политическими </a:t>
            </a:r>
            <a:r>
              <a:rPr lang="ru-RU" dirty="0" smtClean="0"/>
              <a:t>проектами (в </a:t>
            </a:r>
            <a:r>
              <a:rPr lang="ru-RU" dirty="0" err="1" smtClean="0"/>
              <a:t>т.ч</a:t>
            </a:r>
            <a:r>
              <a:rPr lang="ru-RU" dirty="0"/>
              <a:t>. избирательными кампаниями).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33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485" y="127734"/>
            <a:ext cx="11368453" cy="848212"/>
          </a:xfrm>
        </p:spPr>
        <p:txBody>
          <a:bodyPr>
            <a:normAutofit/>
          </a:bodyPr>
          <a:lstStyle/>
          <a:p>
            <a:r>
              <a:rPr lang="ru-RU" b="1" dirty="0"/>
              <a:t>1. О содержательной стороне </a:t>
            </a:r>
            <a:r>
              <a:rPr lang="ru-RU" b="1" dirty="0" smtClean="0"/>
              <a:t>политики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255" y="1037492"/>
            <a:ext cx="11924959" cy="588205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Распространенное представление, что </a:t>
            </a:r>
            <a:r>
              <a:rPr lang="ru-RU" b="1" dirty="0"/>
              <a:t>политика - </a:t>
            </a:r>
            <a:r>
              <a:rPr lang="ru-RU" i="1" dirty="0">
                <a:solidFill>
                  <a:srgbClr val="FF0000"/>
                </a:solidFill>
              </a:rPr>
              <a:t>такой же подлежащий продаже товар, как и все остальные, что политический маркетинг мало чем отличается от маркетинга коммерческого, </a:t>
            </a:r>
            <a:r>
              <a:rPr lang="ru-RU" dirty="0"/>
              <a:t>- такое представление крайне опасно для политика.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политика - это «товар», то </a:t>
            </a:r>
            <a:r>
              <a:rPr lang="ru-RU" b="1" dirty="0"/>
              <a:t>товар крайне специфический</a:t>
            </a:r>
            <a:r>
              <a:rPr lang="ru-RU" dirty="0"/>
              <a:t>. 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1. Политика </a:t>
            </a:r>
            <a:r>
              <a:rPr lang="ru-RU" b="1" dirty="0"/>
              <a:t>не удовлетворяет какую-то конкретную потребность покупателя</a:t>
            </a:r>
            <a:r>
              <a:rPr lang="ru-RU" dirty="0"/>
              <a:t>; ее нельзя потрогать или пощупать, как пищу, одежду или автомобиль. 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2. Голосуя </a:t>
            </a:r>
            <a:r>
              <a:rPr lang="ru-RU" b="1" dirty="0"/>
              <a:t>на выборах</a:t>
            </a:r>
            <a:r>
              <a:rPr lang="ru-RU" dirty="0"/>
              <a:t>, поддерживая ту или иную политическую партию, </a:t>
            </a:r>
            <a:r>
              <a:rPr lang="ru-RU" b="1" dirty="0">
                <a:solidFill>
                  <a:srgbClr val="FF0000"/>
                </a:solidFill>
              </a:rPr>
              <a:t>избиратель фактически «покупает» надежду на лучшее будущее </a:t>
            </a:r>
            <a:r>
              <a:rPr lang="ru-RU" dirty="0"/>
              <a:t>для себя, своей семьи, деревни, города, страны.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Надежда», «будущее» - все это вещи </a:t>
            </a:r>
            <a:r>
              <a:rPr lang="ru-RU" dirty="0" smtClean="0"/>
              <a:t>эфемерные </a:t>
            </a:r>
            <a:r>
              <a:rPr lang="ru-RU" dirty="0"/>
              <a:t>и далеко не такие понятные, как колбаса, шляпа, услуги мобильной связи и шикарный автомобиль. 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3. Сравнить</a:t>
            </a:r>
            <a:r>
              <a:rPr lang="ru-RU" dirty="0"/>
              <a:t>, попробовав на </a:t>
            </a:r>
            <a:r>
              <a:rPr lang="ru-RU" dirty="0" smtClean="0"/>
              <a:t>зуб различные </a:t>
            </a:r>
            <a:r>
              <a:rPr lang="ru-RU" dirty="0"/>
              <a:t>конкурирующие варианты предлагаемой ему политики избиратель при этом </a:t>
            </a:r>
            <a:r>
              <a:rPr lang="ru-RU" i="1" dirty="0"/>
              <a:t>не может. </a:t>
            </a:r>
            <a:endParaRPr lang="ru-RU" i="1" dirty="0" smtClean="0"/>
          </a:p>
          <a:p>
            <a:endParaRPr lang="ru-RU" b="1" i="1" dirty="0"/>
          </a:p>
          <a:p>
            <a:r>
              <a:rPr lang="ru-RU" b="1" dirty="0" smtClean="0"/>
              <a:t>Выборы </a:t>
            </a:r>
            <a:r>
              <a:rPr lang="ru-RU" b="1" dirty="0"/>
              <a:t>происходят раз в четыре года, причем «купленный товар» возврату не подлежит.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4585" y="1"/>
            <a:ext cx="10515600" cy="900967"/>
          </a:xfrm>
        </p:spPr>
        <p:txBody>
          <a:bodyPr/>
          <a:lstStyle/>
          <a:p>
            <a:r>
              <a:rPr lang="ru-RU" b="1" dirty="0" smtClean="0"/>
              <a:t>Что покупают избиратели?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0968"/>
            <a:ext cx="12192000" cy="602737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Поэтому никакая </a:t>
            </a:r>
            <a:r>
              <a:rPr lang="ru-RU" b="1" dirty="0" smtClean="0"/>
              <a:t>политика </a:t>
            </a:r>
            <a:r>
              <a:rPr lang="ru-RU" b="1" dirty="0"/>
              <a:t>не получит поддержки, если люди не поймут ее содержание, т.е. не будут знать, какое именно «светлое будущее» они «покупают». </a:t>
            </a:r>
            <a:endParaRPr lang="ru-RU" b="1" dirty="0" smtClean="0"/>
          </a:p>
          <a:p>
            <a:endParaRPr lang="ru-RU" dirty="0" smtClean="0"/>
          </a:p>
          <a:p>
            <a:r>
              <a:rPr lang="ru-RU" dirty="0" smtClean="0"/>
              <a:t>Причем </a:t>
            </a:r>
            <a:r>
              <a:rPr lang="ru-RU" dirty="0"/>
              <a:t>данное содержание должно быть сформулировано предельно просто, так чтобы оно легко ложилось на реально существующие политические стереотипы массового избирателя. </a:t>
            </a:r>
            <a:endParaRPr lang="ru-RU" dirty="0" smtClean="0"/>
          </a:p>
          <a:p>
            <a:r>
              <a:rPr lang="ru-RU" dirty="0" smtClean="0"/>
              <a:t>Иначе </a:t>
            </a:r>
            <a:r>
              <a:rPr lang="ru-RU" dirty="0"/>
              <a:t>даже самая правильная и объективно полезная для страны и людей политика не будет воспринята. </a:t>
            </a:r>
            <a:endParaRPr lang="ru-RU" dirty="0" smtClean="0"/>
          </a:p>
          <a:p>
            <a:r>
              <a:rPr lang="ru-RU" dirty="0" smtClean="0"/>
              <a:t>Думать </a:t>
            </a:r>
            <a:r>
              <a:rPr lang="ru-RU" dirty="0"/>
              <a:t>же, что избиратели проголосуют за </a:t>
            </a:r>
            <a:r>
              <a:rPr lang="ru-RU" b="1" dirty="0"/>
              <a:t>бессодержательную политику</a:t>
            </a:r>
            <a:r>
              <a:rPr lang="ru-RU" dirty="0"/>
              <a:t>, то есть за пустышку в яркой обертке из </a:t>
            </a:r>
            <a:r>
              <a:rPr lang="ru-RU" i="1" dirty="0"/>
              <a:t>«слогана и имиджа», </a:t>
            </a:r>
            <a:r>
              <a:rPr lang="ru-RU" dirty="0"/>
              <a:t>- </a:t>
            </a:r>
            <a:r>
              <a:rPr lang="ru-RU" dirty="0">
                <a:solidFill>
                  <a:srgbClr val="FF0000"/>
                </a:solidFill>
              </a:rPr>
              <a:t>значит считать избирателей гораздо глупее, чем они есть на самом деле.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обозначенной проблеме - предъявление согражданам содержательной </a:t>
            </a:r>
            <a:r>
              <a:rPr lang="ru-RU" dirty="0" smtClean="0"/>
              <a:t>политики - нет </a:t>
            </a:r>
            <a:r>
              <a:rPr lang="ru-RU" dirty="0"/>
              <a:t>ничего особо загадочного. Человечество вполне научилось решать эту проблему еще во времена античных демократий. </a:t>
            </a:r>
          </a:p>
        </p:txBody>
      </p:sp>
    </p:spTree>
    <p:extLst>
      <p:ext uri="{BB962C8B-B14F-4D97-AF65-F5344CB8AC3E}">
        <p14:creationId xmlns:p14="http://schemas.microsoft.com/office/powerpoint/2010/main" val="272914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87688" y="20608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/>
              <a:t>История и теория политического менеджмента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9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5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b="1" dirty="0" smtClean="0"/>
              <a:t>Современные политические технологии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4" y="1249935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88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53721"/>
          </a:xfrm>
        </p:spPr>
        <p:txBody>
          <a:bodyPr/>
          <a:lstStyle/>
          <a:p>
            <a:pPr algn="ctr"/>
            <a:r>
              <a:rPr lang="ru-RU" b="1" dirty="0" smtClean="0"/>
              <a:t>Что наиболее важно для </a:t>
            </a:r>
            <a:r>
              <a:rPr lang="ru-RU" b="1" dirty="0" err="1" smtClean="0"/>
              <a:t>политкампании</a:t>
            </a:r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90245"/>
            <a:ext cx="12191998" cy="5767755"/>
          </a:xfrm>
        </p:spPr>
        <p:txBody>
          <a:bodyPr>
            <a:normAutofit/>
          </a:bodyPr>
          <a:lstStyle/>
          <a:p>
            <a:r>
              <a:rPr lang="ru-RU" dirty="0"/>
              <a:t>Для нас в политических технологиях главным </a:t>
            </a:r>
            <a:r>
              <a:rPr lang="ru-RU" dirty="0" smtClean="0"/>
              <a:t>словом является </a:t>
            </a:r>
            <a:r>
              <a:rPr lang="ru-RU" dirty="0"/>
              <a:t>«политические».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Их </a:t>
            </a:r>
            <a:r>
              <a:rPr lang="ru-RU" dirty="0"/>
              <a:t>важнейшей частью является </a:t>
            </a:r>
            <a:r>
              <a:rPr lang="ru-RU" b="1" dirty="0"/>
              <a:t>определение эффективного </a:t>
            </a:r>
            <a:r>
              <a:rPr lang="ru-RU" dirty="0"/>
              <a:t>(в плане получения поддержки избирателями) </a:t>
            </a:r>
            <a:r>
              <a:rPr lang="ru-RU" b="1" dirty="0"/>
              <a:t>политического содержания </a:t>
            </a:r>
            <a:r>
              <a:rPr lang="ru-RU" dirty="0"/>
              <a:t>конкретных выборных и политических кампаний, т.е. </a:t>
            </a:r>
            <a:r>
              <a:rPr lang="ru-RU" i="1" dirty="0">
                <a:solidFill>
                  <a:srgbClr val="FF0000"/>
                </a:solidFill>
              </a:rPr>
              <a:t>политической стратегии</a:t>
            </a:r>
            <a:r>
              <a:rPr lang="ru-RU" dirty="0"/>
              <a:t>. 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Выбор </a:t>
            </a:r>
            <a:r>
              <a:rPr lang="ru-RU" b="1" dirty="0"/>
              <a:t>стратегии </a:t>
            </a:r>
            <a:r>
              <a:rPr lang="ru-RU" dirty="0"/>
              <a:t>ни в коей мере </a:t>
            </a:r>
            <a:r>
              <a:rPr lang="ru-RU" i="1" dirty="0"/>
              <a:t>не может быть произвольным</a:t>
            </a:r>
            <a:r>
              <a:rPr lang="ru-RU" dirty="0"/>
              <a:t>, но должен в обязательном порядке исходить из реально существующих стереотипов массового сознания.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3205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238" y="0"/>
            <a:ext cx="12019085" cy="1019908"/>
          </a:xfrm>
        </p:spPr>
        <p:txBody>
          <a:bodyPr/>
          <a:lstStyle/>
          <a:p>
            <a:r>
              <a:rPr lang="ru-RU" b="1" dirty="0"/>
              <a:t>2. Непосредственная работа с избирателями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19908"/>
            <a:ext cx="12192000" cy="583809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Характерной чертой политических кампаний является </a:t>
            </a:r>
            <a:r>
              <a:rPr lang="ru-RU" b="1" dirty="0"/>
              <a:t>непосредственная работа с избирателями</a:t>
            </a:r>
            <a:r>
              <a:rPr lang="ru-RU" dirty="0"/>
              <a:t>, которую осуществляют </a:t>
            </a:r>
            <a:r>
              <a:rPr lang="ru-RU" i="1" dirty="0"/>
              <a:t>политики</a:t>
            </a:r>
            <a:r>
              <a:rPr lang="ru-RU" dirty="0"/>
              <a:t> и их </a:t>
            </a:r>
            <a:r>
              <a:rPr lang="ru-RU" i="1" dirty="0"/>
              <a:t>агитаторы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Очень </a:t>
            </a:r>
            <a:r>
              <a:rPr lang="ru-RU" dirty="0"/>
              <a:t>часто </a:t>
            </a:r>
            <a:r>
              <a:rPr lang="ru-RU" i="1" dirty="0">
                <a:solidFill>
                  <a:srgbClr val="FF0000"/>
                </a:solidFill>
              </a:rPr>
              <a:t>именно работа агитаторов</a:t>
            </a:r>
            <a:r>
              <a:rPr lang="ru-RU" dirty="0"/>
              <a:t>, а не воздействие на избирателей через СМИ вносит </a:t>
            </a:r>
            <a:r>
              <a:rPr lang="ru-RU" b="1" dirty="0"/>
              <a:t>решающий вклад в победу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Постоянно </a:t>
            </a:r>
            <a:r>
              <a:rPr lang="ru-RU" dirty="0"/>
              <a:t>ведущиеся разговоры о том, что агитаторы в информационную эпоху - отмирающая форма, тяжелое наследие XIX века, </a:t>
            </a:r>
            <a:r>
              <a:rPr lang="ru-RU" b="1" dirty="0"/>
              <a:t>не находят практического подтверждения</a:t>
            </a:r>
            <a:r>
              <a:rPr lang="ru-RU" dirty="0"/>
              <a:t>, ни на Западе, ни на постсоветском пространстве.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Особую </a:t>
            </a:r>
            <a:r>
              <a:rPr lang="ru-RU" dirty="0"/>
              <a:t>роль играет </a:t>
            </a:r>
            <a:r>
              <a:rPr lang="ru-RU" b="1" dirty="0"/>
              <a:t>непосредственная работа </a:t>
            </a:r>
            <a:r>
              <a:rPr lang="ru-RU" dirty="0"/>
              <a:t>с избирателями, когда приходится </a:t>
            </a:r>
            <a:r>
              <a:rPr lang="ru-RU" b="1" dirty="0"/>
              <a:t>бороться с административным ресурсом.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0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3085" y="0"/>
            <a:ext cx="10515600" cy="733912"/>
          </a:xfrm>
        </p:spPr>
        <p:txBody>
          <a:bodyPr/>
          <a:lstStyle/>
          <a:p>
            <a:r>
              <a:rPr lang="ru-RU" b="1" dirty="0" smtClean="0"/>
              <a:t>Что такое полевая работа?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53" y="733912"/>
            <a:ext cx="12095748" cy="60326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Использование </a:t>
            </a:r>
            <a:r>
              <a:rPr lang="ru-RU" b="1" dirty="0"/>
              <a:t>агитационных армий </a:t>
            </a:r>
            <a:r>
              <a:rPr lang="ru-RU" dirty="0"/>
              <a:t>в ходе избирательных и политических кампаний вполне логично, если помнить, что каждая такая кампания </a:t>
            </a:r>
            <a:r>
              <a:rPr lang="ru-RU" dirty="0" smtClean="0"/>
              <a:t>- </a:t>
            </a:r>
            <a:r>
              <a:rPr lang="ru-RU" dirty="0"/>
              <a:t>своего рода небольшой </a:t>
            </a:r>
            <a:r>
              <a:rPr lang="ru-RU" b="1" dirty="0" smtClean="0">
                <a:solidFill>
                  <a:srgbClr val="FF0000"/>
                </a:solidFill>
              </a:rPr>
              <a:t>крестовый поход за «светлое будущее». </a:t>
            </a:r>
          </a:p>
          <a:p>
            <a:r>
              <a:rPr lang="ru-RU" b="1" dirty="0" smtClean="0"/>
              <a:t>Чем больше людей вовлечено непосредственно в «поход», тем больше шансов на победу. </a:t>
            </a:r>
          </a:p>
          <a:p>
            <a:endParaRPr lang="ru-RU" dirty="0" smtClean="0"/>
          </a:p>
          <a:p>
            <a:r>
              <a:rPr lang="ru-RU" dirty="0" smtClean="0"/>
              <a:t>В этом еще одно важное </a:t>
            </a:r>
            <a:r>
              <a:rPr lang="ru-RU" b="1" dirty="0" smtClean="0"/>
              <a:t>отличие политической агитации от коммерческой рекламы:</a:t>
            </a:r>
            <a:r>
              <a:rPr lang="ru-RU" i="1" dirty="0" smtClean="0">
                <a:solidFill>
                  <a:srgbClr val="FF0000"/>
                </a:solidFill>
              </a:rPr>
              <a:t> «потребление» политики предполагает гораздо более активную роль «потребителя»: не просто проголосовать, но прийти на встречу, поставить подпись в поддержку, сделать наказ кандидату и т. д. </a:t>
            </a:r>
          </a:p>
          <a:p>
            <a:r>
              <a:rPr lang="ru-RU" dirty="0" smtClean="0"/>
              <a:t>Для полноценной организации такой работы нужны люди с </a:t>
            </a:r>
            <a:r>
              <a:rPr lang="ru-RU" i="1" dirty="0" smtClean="0"/>
              <a:t>повышенной социальной активностью</a:t>
            </a:r>
            <a:r>
              <a:rPr lang="ru-RU" dirty="0" smtClean="0"/>
              <a:t>, умеющие и любящие «заводить народ». </a:t>
            </a:r>
          </a:p>
          <a:p>
            <a:endParaRPr lang="ru-RU" dirty="0" smtClean="0"/>
          </a:p>
          <a:p>
            <a:r>
              <a:rPr lang="ru-RU" dirty="0" smtClean="0"/>
              <a:t>Все это требует </a:t>
            </a:r>
            <a:r>
              <a:rPr lang="ru-RU" i="1" dirty="0" smtClean="0"/>
              <a:t>особых технологий работы</a:t>
            </a:r>
            <a:r>
              <a:rPr lang="ru-RU" dirty="0" smtClean="0"/>
              <a:t>, как руководителей кампании с агитаторами, так и агитаторов с избирателями.</a:t>
            </a:r>
          </a:p>
          <a:p>
            <a:r>
              <a:rPr lang="ru-RU" dirty="0" smtClean="0"/>
              <a:t>Эти </a:t>
            </a:r>
            <a:r>
              <a:rPr lang="ru-RU" b="1" dirty="0" smtClean="0"/>
              <a:t>полевые технологии - </a:t>
            </a:r>
            <a:r>
              <a:rPr lang="ru-RU" dirty="0" smtClean="0">
                <a:solidFill>
                  <a:srgbClr val="FF0000"/>
                </a:solidFill>
              </a:rPr>
              <a:t>являются специфической составляющей </a:t>
            </a:r>
            <a:r>
              <a:rPr lang="ru-RU" dirty="0" err="1" smtClean="0">
                <a:solidFill>
                  <a:srgbClr val="FF0000"/>
                </a:solidFill>
              </a:rPr>
              <a:t>политтехнологии</a:t>
            </a:r>
            <a:r>
              <a:rPr lang="ru-RU" dirty="0" smtClean="0">
                <a:solidFill>
                  <a:srgbClr val="FF0000"/>
                </a:solidFill>
              </a:rPr>
              <a:t> и практически не используются ни в одной из смежных с </a:t>
            </a:r>
            <a:r>
              <a:rPr lang="ru-RU" dirty="0" err="1" smtClean="0">
                <a:solidFill>
                  <a:srgbClr val="FF0000"/>
                </a:solidFill>
              </a:rPr>
              <a:t>политтехнологиями</a:t>
            </a:r>
            <a:r>
              <a:rPr lang="ru-RU" dirty="0" smtClean="0">
                <a:solidFill>
                  <a:srgbClr val="FF0000"/>
                </a:solidFill>
              </a:rPr>
              <a:t> областей.</a:t>
            </a:r>
          </a:p>
        </p:txBody>
      </p:sp>
    </p:spTree>
    <p:extLst>
      <p:ext uri="{BB962C8B-B14F-4D97-AF65-F5344CB8AC3E}">
        <p14:creationId xmlns:p14="http://schemas.microsoft.com/office/powerpoint/2010/main" val="390623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3424" y="127733"/>
            <a:ext cx="10515600" cy="742706"/>
          </a:xfrm>
        </p:spPr>
        <p:txBody>
          <a:bodyPr/>
          <a:lstStyle/>
          <a:p>
            <a:r>
              <a:rPr lang="ru-RU" b="1" dirty="0"/>
              <a:t>3. Проблема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134208"/>
            <a:ext cx="12192001" cy="5723792"/>
          </a:xfrm>
        </p:spPr>
        <p:txBody>
          <a:bodyPr>
            <a:normAutofit/>
          </a:bodyPr>
          <a:lstStyle/>
          <a:p>
            <a:r>
              <a:rPr lang="ru-RU" dirty="0" smtClean="0"/>
              <a:t>Не </a:t>
            </a:r>
            <a:r>
              <a:rPr lang="ru-RU" dirty="0"/>
              <a:t>менее </a:t>
            </a:r>
            <a:r>
              <a:rPr lang="ru-RU" b="1" dirty="0">
                <a:solidFill>
                  <a:srgbClr val="FF0000"/>
                </a:solidFill>
              </a:rPr>
              <a:t>30% </a:t>
            </a:r>
            <a:r>
              <a:rPr lang="ru-RU" b="1" dirty="0"/>
              <a:t>потенциально выигрышных избирательных кампаний </a:t>
            </a:r>
            <a:r>
              <a:rPr lang="ru-RU" dirty="0"/>
              <a:t>проигрывается из-за непонимания руководством специфических особенностей управления избирательными штабами и избирательными командами.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области </a:t>
            </a:r>
            <a:r>
              <a:rPr lang="ru-RU" b="1" dirty="0"/>
              <a:t>партийного строительства </a:t>
            </a:r>
            <a:r>
              <a:rPr lang="ru-RU" dirty="0"/>
              <a:t>процент неудач, вызванных аналогичными причинами, составляет не менее </a:t>
            </a:r>
            <a:r>
              <a:rPr lang="ru-RU" b="1" dirty="0">
                <a:solidFill>
                  <a:srgbClr val="FF0000"/>
                </a:solidFill>
              </a:rPr>
              <a:t>50%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b="1" dirty="0"/>
              <a:t>управление избирательными кампаниями </a:t>
            </a:r>
            <a:r>
              <a:rPr lang="ru-RU" dirty="0"/>
              <a:t>и партийным строительством следует считать необходимой составляющей политических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4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Выводы по вопросу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Специфической </a:t>
            </a:r>
            <a:r>
              <a:rPr lang="ru-RU" dirty="0"/>
              <a:t>областью политических технологий является политическая стратегия, непосредственная работа с избирателями и управление избирательными кампаниями, а также партийным строительством.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2. Только </a:t>
            </a:r>
            <a:r>
              <a:rPr lang="ru-RU" dirty="0"/>
              <a:t>как инструментарий к этому </a:t>
            </a:r>
            <a:r>
              <a:rPr lang="ru-RU" dirty="0" err="1"/>
              <a:t>политтехнологии</a:t>
            </a:r>
            <a:r>
              <a:rPr lang="ru-RU" dirty="0"/>
              <a:t> заимствуют приемы и методы из множества смежных областей: социологии, психологии, рекламы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65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277" y="114300"/>
            <a:ext cx="10515600" cy="1070587"/>
          </a:xfrm>
        </p:spPr>
        <p:txBody>
          <a:bodyPr/>
          <a:lstStyle/>
          <a:p>
            <a:pPr algn="ctr"/>
            <a:r>
              <a:rPr lang="ru-RU" b="1" dirty="0" smtClean="0"/>
              <a:t>Выводы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277" y="936013"/>
            <a:ext cx="10515600" cy="582527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Избирательная кампания является типичным </a:t>
            </a:r>
            <a:r>
              <a:rPr lang="ru-RU" b="1" dirty="0">
                <a:solidFill>
                  <a:srgbClr val="FF0000"/>
                </a:solidFill>
              </a:rPr>
              <a:t>конфликтным проектом</a:t>
            </a:r>
            <a:r>
              <a:rPr lang="ru-RU" dirty="0"/>
              <a:t>, который планируется и строится, исходя из количества ресурсов, которое готов и может отвести под нее кандидат (партия).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более широком плане так подходят ко всем проектам, предполагающим выигрыш конфликта: сначала определяется цена, которую «конфликтующий» готов заплатить за победу, и только потом принимается решение, стоит ли вообще ввязываться в драку и как драться. Особенно важно такое понимание для партийной структуры, деятельность которой сводится не только к проведению избирательных кампаний.</a:t>
            </a:r>
          </a:p>
          <a:p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планировании кампании от ресурсов целый ряд проблем, связанных с оценкой их стоимости, снимается. </a:t>
            </a:r>
            <a:endParaRPr lang="ru-RU" dirty="0" smtClean="0"/>
          </a:p>
          <a:p>
            <a:r>
              <a:rPr lang="ru-RU" dirty="0" smtClean="0"/>
              <a:t>Обозначив </a:t>
            </a:r>
            <a:r>
              <a:rPr lang="ru-RU" dirty="0"/>
              <a:t>объем отводимых на кампанию ресурсов, можно получить ответ, какой тип кампании (необеспеченный, минимальный, достаточный, с дополнительными гарантиями) может быть использован и какие примерно шансы на успех имеет в сложившейся ситуации данная кампания.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позволяет разумно подойти к решению, ввязываться ли в выборы вообще, ограничиться лишь первоначальным объемом ресурсов, предпринять усилия по расширению ресурсной базы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28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92353" y="0"/>
            <a:ext cx="7658161" cy="1251073"/>
          </a:xfrm>
        </p:spPr>
        <p:txBody>
          <a:bodyPr/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b="1" dirty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4951" y="1668318"/>
            <a:ext cx="7435362" cy="490207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1. О предмете </a:t>
            </a:r>
            <a:r>
              <a:rPr lang="ru-RU" sz="3200" dirty="0"/>
              <a:t>политических </a:t>
            </a:r>
            <a:r>
              <a:rPr lang="ru-RU" sz="3200" dirty="0" smtClean="0"/>
              <a:t>технологий</a:t>
            </a:r>
          </a:p>
          <a:p>
            <a:endParaRPr lang="ru-RU" sz="3200" dirty="0" smtClean="0"/>
          </a:p>
          <a:p>
            <a:r>
              <a:rPr lang="ru-RU" sz="3200" dirty="0" smtClean="0"/>
              <a:t>2. Развитие </a:t>
            </a:r>
            <a:r>
              <a:rPr lang="ru-RU" sz="3200" dirty="0"/>
              <a:t>политических технологий </a:t>
            </a:r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/>
              <a:t>3. Основные </a:t>
            </a:r>
            <a:r>
              <a:rPr lang="ru-RU" sz="3200" dirty="0"/>
              <a:t>понятия и </a:t>
            </a:r>
            <a:r>
              <a:rPr lang="ru-RU" sz="3200" dirty="0" smtClean="0"/>
              <a:t>определения</a:t>
            </a:r>
          </a:p>
          <a:p>
            <a:endParaRPr lang="ru-RU" sz="3200" dirty="0"/>
          </a:p>
          <a:p>
            <a:r>
              <a:rPr lang="ru-RU" sz="3200" dirty="0" smtClean="0"/>
              <a:t>4. Ресурсы </a:t>
            </a:r>
            <a:r>
              <a:rPr lang="ru-RU" sz="3200" dirty="0"/>
              <a:t>избирательных кампаний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75" y="524392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96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5754" y="-48886"/>
            <a:ext cx="11816862" cy="1499616"/>
          </a:xfrm>
        </p:spPr>
        <p:txBody>
          <a:bodyPr>
            <a:normAutofit/>
          </a:bodyPr>
          <a:lstStyle/>
          <a:p>
            <a:r>
              <a:rPr lang="ru-RU" b="1" dirty="0" smtClean="0"/>
              <a:t>Какова область </a:t>
            </a:r>
            <a:r>
              <a:rPr lang="ru-RU" b="1" dirty="0" err="1" smtClean="0"/>
              <a:t>политтехнлогий</a:t>
            </a:r>
            <a:r>
              <a:rPr lang="ru-RU" b="1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50730"/>
            <a:ext cx="12192000" cy="5002823"/>
          </a:xfrm>
        </p:spPr>
        <p:txBody>
          <a:bodyPr>
            <a:normAutofit/>
          </a:bodyPr>
          <a:lstStyle/>
          <a:p>
            <a:r>
              <a:rPr lang="ru-RU" b="1" dirty="0"/>
              <a:t>Областью применения </a:t>
            </a:r>
            <a:r>
              <a:rPr lang="ru-RU" dirty="0" err="1" smtClean="0"/>
              <a:t>политтехнологий</a:t>
            </a:r>
            <a:r>
              <a:rPr lang="ru-RU" dirty="0" smtClean="0"/>
              <a:t> </a:t>
            </a:r>
            <a:r>
              <a:rPr lang="ru-RU" dirty="0"/>
              <a:t>является </a:t>
            </a:r>
            <a:r>
              <a:rPr lang="ru-RU" b="1" dirty="0" smtClean="0"/>
              <a:t>публичная</a:t>
            </a:r>
            <a:r>
              <a:rPr lang="ru-RU" dirty="0" smtClean="0"/>
              <a:t> </a:t>
            </a:r>
            <a:r>
              <a:rPr lang="ru-RU" b="1" i="1" dirty="0" smtClean="0"/>
              <a:t>политика </a:t>
            </a:r>
            <a:r>
              <a:rPr lang="ru-RU" i="1" dirty="0" smtClean="0">
                <a:solidFill>
                  <a:srgbClr val="FF0000"/>
                </a:solidFill>
              </a:rPr>
              <a:t>- политика</a:t>
            </a:r>
            <a:r>
              <a:rPr lang="ru-RU" i="1" dirty="0">
                <a:solidFill>
                  <a:srgbClr val="FF0000"/>
                </a:solidFill>
              </a:rPr>
              <a:t>, направленная на внедрение в массовое сознание той или иной идеологии, политических идей и позиций, положительных образов политиков, а также на обеспечение массовой поддержки гражданами указанных идей и политиков. </a:t>
            </a:r>
            <a:endParaRPr lang="ru-RU" i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ru-RU" dirty="0" smtClean="0"/>
              <a:t>Технологии являются </a:t>
            </a:r>
            <a:r>
              <a:rPr lang="ru-RU" i="1" dirty="0"/>
              <a:t>лишь одной из составляющих </a:t>
            </a:r>
            <a:r>
              <a:rPr lang="ru-RU" dirty="0"/>
              <a:t>единого политического процесса, включающего в себя также «кулуарную», или </a:t>
            </a:r>
            <a:r>
              <a:rPr lang="ru-RU" b="1" i="1" dirty="0"/>
              <a:t>«элитную» </a:t>
            </a:r>
            <a:r>
              <a:rPr lang="ru-RU" b="1" dirty="0"/>
              <a:t>политику</a:t>
            </a:r>
            <a:r>
              <a:rPr lang="ru-RU" dirty="0"/>
              <a:t>: </a:t>
            </a:r>
            <a:r>
              <a:rPr lang="ru-RU" i="1" dirty="0">
                <a:solidFill>
                  <a:srgbClr val="FF0000"/>
                </a:solidFill>
              </a:rPr>
              <a:t>действия по завоеванию поддержки (или устранения противодействия) политических, экономических и </a:t>
            </a:r>
            <a:r>
              <a:rPr lang="ru-RU" i="1" dirty="0" smtClean="0">
                <a:solidFill>
                  <a:srgbClr val="FF0000"/>
                </a:solidFill>
              </a:rPr>
              <a:t>иных </a:t>
            </a:r>
            <a:r>
              <a:rPr lang="ru-RU" i="1" dirty="0">
                <a:solidFill>
                  <a:srgbClr val="FF0000"/>
                </a:solidFill>
              </a:rPr>
              <a:t>элит. </a:t>
            </a:r>
            <a:endParaRPr lang="ru-RU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8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339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В чем проблема совмещения </a:t>
            </a:r>
            <a:r>
              <a:rPr lang="ru-RU" b="1" dirty="0" err="1" smtClean="0"/>
              <a:t>элитности</a:t>
            </a:r>
            <a:r>
              <a:rPr lang="ru-RU" b="1" dirty="0" smtClean="0"/>
              <a:t> </a:t>
            </a:r>
            <a:r>
              <a:rPr lang="ru-RU" b="1" dirty="0"/>
              <a:t>и </a:t>
            </a:r>
            <a:r>
              <a:rPr lang="ru-RU" b="1" dirty="0" smtClean="0"/>
              <a:t>публичности?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95902"/>
            <a:ext cx="12192000" cy="535140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Политик </a:t>
            </a:r>
            <a:r>
              <a:rPr lang="ru-RU" b="1" dirty="0" smtClean="0"/>
              <a:t>одновременно </a:t>
            </a:r>
            <a:r>
              <a:rPr lang="ru-RU" b="1" dirty="0"/>
              <a:t>работает </a:t>
            </a:r>
            <a:r>
              <a:rPr lang="ru-RU" dirty="0"/>
              <a:t>и с </a:t>
            </a:r>
            <a:r>
              <a:rPr lang="ru-RU" dirty="0" smtClean="0">
                <a:solidFill>
                  <a:srgbClr val="FF0000"/>
                </a:solidFill>
              </a:rPr>
              <a:t>элитами</a:t>
            </a:r>
            <a:r>
              <a:rPr lang="ru-RU" dirty="0" smtClean="0"/>
              <a:t> </a:t>
            </a:r>
            <a:r>
              <a:rPr lang="ru-RU" dirty="0"/>
              <a:t>и с </a:t>
            </a:r>
            <a:r>
              <a:rPr lang="ru-RU" dirty="0">
                <a:solidFill>
                  <a:srgbClr val="FF0000"/>
                </a:solidFill>
              </a:rPr>
              <a:t>массовым избирателем</a:t>
            </a:r>
            <a:r>
              <a:rPr lang="ru-RU" dirty="0"/>
              <a:t>. Пытается заручиться поддержкой элит, чтобы обеспечить себе более благоприятные возможности воздействия на граждан, а через поддержку граждан усиливает свои позиции в элитах.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Элитная </a:t>
            </a:r>
            <a:r>
              <a:rPr lang="ru-RU" dirty="0"/>
              <a:t>и публичная составляющая требуют от политика </a:t>
            </a:r>
            <a:r>
              <a:rPr lang="ru-RU" b="1" dirty="0" smtClean="0"/>
              <a:t>прямо </a:t>
            </a:r>
            <a:r>
              <a:rPr lang="ru-RU" b="1" dirty="0"/>
              <a:t>противоположных действий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1. Позиции </a:t>
            </a:r>
            <a:r>
              <a:rPr lang="ru-RU" dirty="0"/>
              <a:t>в элитах нередко приобретаются ценой </a:t>
            </a:r>
            <a:r>
              <a:rPr lang="ru-RU" b="1" dirty="0"/>
              <a:t>«предательства» </a:t>
            </a:r>
            <a:r>
              <a:rPr lang="ru-RU" dirty="0"/>
              <a:t>интересов массового избирателя. </a:t>
            </a:r>
            <a:endParaRPr lang="ru-RU" dirty="0" smtClean="0"/>
          </a:p>
          <a:p>
            <a:r>
              <a:rPr lang="ru-RU" dirty="0" smtClean="0"/>
              <a:t>2. Расплатой </a:t>
            </a:r>
            <a:r>
              <a:rPr lang="ru-RU" dirty="0"/>
              <a:t>за обретение поддержки граждан является конфликт с «начальством».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Грамотный технолог </a:t>
            </a:r>
            <a:r>
              <a:rPr lang="ru-RU" dirty="0"/>
              <a:t>всегда должен хорошо </a:t>
            </a:r>
            <a:r>
              <a:rPr lang="ru-RU" dirty="0" smtClean="0"/>
              <a:t>понимать</a:t>
            </a:r>
            <a:r>
              <a:rPr lang="ru-RU" dirty="0"/>
              <a:t>, на какой площадке, элитной или публичной, находится сегодня его </a:t>
            </a:r>
            <a:r>
              <a:rPr lang="ru-RU" b="1" dirty="0"/>
              <a:t>главная цель </a:t>
            </a:r>
            <a:r>
              <a:rPr lang="ru-RU" dirty="0"/>
              <a:t>и какую </a:t>
            </a:r>
            <a:r>
              <a:rPr lang="ru-RU" b="1" dirty="0"/>
              <a:t>цену придется заплатить </a:t>
            </a:r>
            <a:r>
              <a:rPr lang="ru-RU" dirty="0"/>
              <a:t>за достижение этой цели на соседней площадке.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194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2692" y="180487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Что такое технологии </a:t>
            </a:r>
            <a:r>
              <a:rPr lang="ru-RU" b="1" dirty="0"/>
              <a:t>реализации </a:t>
            </a:r>
            <a:r>
              <a:rPr lang="ru-RU" b="1" dirty="0" smtClean="0"/>
              <a:t>политики?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5708"/>
            <a:ext cx="12192000" cy="5152292"/>
          </a:xfrm>
        </p:spPr>
        <p:txBody>
          <a:bodyPr>
            <a:normAutofit/>
          </a:bodyPr>
          <a:lstStyle/>
          <a:p>
            <a:r>
              <a:rPr lang="ru-RU" b="1" dirty="0"/>
              <a:t>Политические технологии</a:t>
            </a:r>
            <a:r>
              <a:rPr lang="ru-RU" dirty="0"/>
              <a:t>, как </a:t>
            </a:r>
            <a:r>
              <a:rPr lang="ru-RU" i="1" dirty="0"/>
              <a:t>технологии реализации </a:t>
            </a:r>
            <a:r>
              <a:rPr lang="ru-RU" i="1" dirty="0" smtClean="0"/>
              <a:t>политики</a:t>
            </a:r>
            <a:r>
              <a:rPr lang="ru-RU" i="1" dirty="0"/>
              <a:t>, </a:t>
            </a:r>
            <a:r>
              <a:rPr lang="ru-RU" dirty="0"/>
              <a:t>относятся только к публичной составляющей политического процесса и никак </a:t>
            </a:r>
            <a:r>
              <a:rPr lang="ru-RU" i="1" dirty="0">
                <a:solidFill>
                  <a:srgbClr val="FF0000"/>
                </a:solidFill>
              </a:rPr>
              <a:t>не затрагивают </a:t>
            </a:r>
            <a:r>
              <a:rPr lang="ru-RU" dirty="0"/>
              <a:t>его элитную составляющую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Поскольку </a:t>
            </a:r>
            <a:r>
              <a:rPr lang="ru-RU" dirty="0"/>
              <a:t>обе составляющие являются частями </a:t>
            </a:r>
            <a:r>
              <a:rPr lang="ru-RU" b="1" dirty="0"/>
              <a:t>единого процесса</a:t>
            </a:r>
            <a:r>
              <a:rPr lang="ru-RU" dirty="0"/>
              <a:t>, </a:t>
            </a:r>
            <a:r>
              <a:rPr lang="ru-RU" dirty="0" smtClean="0"/>
              <a:t>вопросы </a:t>
            </a:r>
            <a:r>
              <a:rPr lang="ru-RU" dirty="0"/>
              <a:t>элитной </a:t>
            </a:r>
            <a:r>
              <a:rPr lang="ru-RU" dirty="0" smtClean="0"/>
              <a:t>политики рассматриваются:</a:t>
            </a:r>
          </a:p>
          <a:p>
            <a:r>
              <a:rPr lang="ru-RU" dirty="0" smtClean="0"/>
              <a:t>1. С точки </a:t>
            </a:r>
            <a:r>
              <a:rPr lang="ru-RU" dirty="0"/>
              <a:t>зрения тех ограничений, которые она может накладывать на действия </a:t>
            </a:r>
            <a:r>
              <a:rPr lang="ru-RU" dirty="0" smtClean="0"/>
              <a:t>политика </a:t>
            </a:r>
            <a:r>
              <a:rPr lang="ru-RU" dirty="0"/>
              <a:t>и политтехнолога. </a:t>
            </a:r>
            <a:endParaRPr lang="ru-RU" dirty="0" smtClean="0"/>
          </a:p>
          <a:p>
            <a:r>
              <a:rPr lang="ru-RU" dirty="0" smtClean="0"/>
              <a:t>2. Чтобы </a:t>
            </a:r>
            <a:r>
              <a:rPr lang="ru-RU" dirty="0"/>
              <a:t>предостеречь </a:t>
            </a:r>
            <a:r>
              <a:rPr lang="ru-RU" dirty="0" smtClean="0"/>
              <a:t>от </a:t>
            </a:r>
            <a:r>
              <a:rPr lang="ru-RU" dirty="0"/>
              <a:t>фатальных ошибок, совершаемых в публичной </a:t>
            </a:r>
            <a:r>
              <a:rPr lang="ru-RU" dirty="0" smtClean="0"/>
              <a:t>сфере </a:t>
            </a:r>
            <a:r>
              <a:rPr lang="ru-RU" dirty="0"/>
              <a:t>из-за непонимания ее отличий от элитной.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99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7953" y="167053"/>
            <a:ext cx="8788087" cy="1015303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Политика – грязное дело?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77" y="1107919"/>
            <a:ext cx="12124624" cy="543364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 </a:t>
            </a:r>
            <a:r>
              <a:rPr lang="ru-RU" dirty="0" smtClean="0"/>
              <a:t>политологии </a:t>
            </a:r>
            <a:r>
              <a:rPr lang="ru-RU" dirty="0"/>
              <a:t>принято различать </a:t>
            </a:r>
            <a:r>
              <a:rPr lang="ru-RU" dirty="0" smtClean="0"/>
              <a:t>несколько типов </a:t>
            </a:r>
            <a:r>
              <a:rPr lang="ru-RU" dirty="0"/>
              <a:t>политики: </a:t>
            </a:r>
            <a:r>
              <a:rPr lang="en-US" b="1" i="1" dirty="0"/>
              <a:t>policy</a:t>
            </a:r>
            <a:r>
              <a:rPr lang="en-US" i="1" dirty="0"/>
              <a:t> </a:t>
            </a:r>
            <a:r>
              <a:rPr lang="ru-RU" dirty="0"/>
              <a:t>и </a:t>
            </a:r>
            <a:r>
              <a:rPr lang="en-US" b="1" i="1" dirty="0"/>
              <a:t>p</a:t>
            </a:r>
            <a:r>
              <a:rPr lang="en-US" b="1" i="1" dirty="0" smtClean="0"/>
              <a:t>olitics</a:t>
            </a:r>
            <a:r>
              <a:rPr lang="ru-RU" i="1" dirty="0" smtClean="0"/>
              <a:t>. </a:t>
            </a:r>
          </a:p>
          <a:p>
            <a:r>
              <a:rPr lang="en-US" b="1" i="1" dirty="0"/>
              <a:t>P</a:t>
            </a:r>
            <a:r>
              <a:rPr lang="en-US" b="1" i="1" dirty="0" smtClean="0"/>
              <a:t>olicy</a:t>
            </a:r>
            <a:r>
              <a:rPr lang="en-US" i="1" dirty="0" smtClean="0"/>
              <a:t> </a:t>
            </a:r>
            <a:r>
              <a:rPr lang="ru-RU" dirty="0" smtClean="0"/>
              <a:t>- </a:t>
            </a:r>
            <a:r>
              <a:rPr lang="ru-RU" i="1" dirty="0" smtClean="0">
                <a:solidFill>
                  <a:srgbClr val="FF0000"/>
                </a:solidFill>
              </a:rPr>
              <a:t>политика, направленная </a:t>
            </a:r>
            <a:r>
              <a:rPr lang="ru-RU" i="1" dirty="0">
                <a:solidFill>
                  <a:srgbClr val="FF0000"/>
                </a:solidFill>
              </a:rPr>
              <a:t>на достижение неких позитивных целей: защита прав и интересов граждан; проведение в жизнь тех или иных политических концепций, на реализацию национальных интересов, международное </a:t>
            </a:r>
            <a:r>
              <a:rPr lang="ru-RU" i="1" dirty="0" smtClean="0">
                <a:solidFill>
                  <a:srgbClr val="FF0000"/>
                </a:solidFill>
              </a:rPr>
              <a:t>сотрудничество.</a:t>
            </a:r>
          </a:p>
          <a:p>
            <a:endParaRPr lang="ru-RU" b="1" i="1" dirty="0" smtClean="0"/>
          </a:p>
          <a:p>
            <a:r>
              <a:rPr lang="en-US" b="1" i="1" dirty="0"/>
              <a:t>P</a:t>
            </a:r>
            <a:r>
              <a:rPr lang="en-US" b="1" i="1" dirty="0" smtClean="0"/>
              <a:t>olitics</a:t>
            </a:r>
            <a:r>
              <a:rPr lang="en-US" i="1" dirty="0" smtClean="0"/>
              <a:t> </a:t>
            </a:r>
            <a:r>
              <a:rPr lang="ru-RU" dirty="0" smtClean="0"/>
              <a:t>- </a:t>
            </a:r>
            <a:r>
              <a:rPr lang="ru-RU" i="1" dirty="0" smtClean="0">
                <a:solidFill>
                  <a:srgbClr val="FF0000"/>
                </a:solidFill>
              </a:rPr>
              <a:t>обеспечивает </a:t>
            </a:r>
            <a:r>
              <a:rPr lang="ru-RU" i="1" dirty="0">
                <a:solidFill>
                  <a:srgbClr val="FF0000"/>
                </a:solidFill>
              </a:rPr>
              <a:t>завоевание и удержание власти. 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1. Для </a:t>
            </a:r>
            <a:r>
              <a:rPr lang="en-US" b="1" dirty="0" smtClean="0"/>
              <a:t>politics</a:t>
            </a:r>
            <a:r>
              <a:rPr lang="ru-RU" b="1" dirty="0" smtClean="0"/>
              <a:t> </a:t>
            </a:r>
            <a:r>
              <a:rPr lang="ru-RU" dirty="0"/>
              <a:t>власть является самоцелью; </a:t>
            </a:r>
            <a:endParaRPr lang="ru-RU" dirty="0" smtClean="0"/>
          </a:p>
          <a:p>
            <a:r>
              <a:rPr lang="ru-RU" dirty="0" smtClean="0"/>
              <a:t>2. Для </a:t>
            </a:r>
            <a:r>
              <a:rPr lang="en-US" b="1" dirty="0"/>
              <a:t>policy</a:t>
            </a:r>
            <a:r>
              <a:rPr lang="ru-RU" dirty="0"/>
              <a:t> завоевание власти - лишь необходимое условие достижения целей, направленных на «общее благо</a:t>
            </a:r>
            <a:r>
              <a:rPr lang="ru-RU" dirty="0" smtClean="0"/>
              <a:t>».</a:t>
            </a:r>
          </a:p>
          <a:p>
            <a:endParaRPr lang="ru-RU" dirty="0" smtClean="0"/>
          </a:p>
          <a:p>
            <a:r>
              <a:rPr lang="en-US" dirty="0" smtClean="0"/>
              <a:t>Policy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en-US" dirty="0" smtClean="0"/>
              <a:t>politics</a:t>
            </a:r>
            <a:r>
              <a:rPr lang="ru-RU" dirty="0" smtClean="0"/>
              <a:t> </a:t>
            </a:r>
            <a:r>
              <a:rPr lang="ru-RU" dirty="0"/>
              <a:t>разделяют политику по целям, элитная и публичная политика имеют разные области применения, безотносительно к тому, на какие цели они направлены.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en-US" dirty="0"/>
              <a:t>policy</a:t>
            </a:r>
            <a:r>
              <a:rPr lang="ru-RU" dirty="0"/>
              <a:t>, и </a:t>
            </a:r>
            <a:r>
              <a:rPr lang="en-US" dirty="0" smtClean="0"/>
              <a:t>politics</a:t>
            </a:r>
            <a:r>
              <a:rPr lang="ru-RU" dirty="0" smtClean="0"/>
              <a:t> </a:t>
            </a:r>
            <a:r>
              <a:rPr lang="ru-RU" dirty="0"/>
              <a:t>в обязательном порядке имеют как </a:t>
            </a:r>
            <a:r>
              <a:rPr lang="ru-RU" b="1" dirty="0"/>
              <a:t>элитную</a:t>
            </a:r>
            <a:r>
              <a:rPr lang="ru-RU" dirty="0"/>
              <a:t>, так и </a:t>
            </a:r>
            <a:r>
              <a:rPr lang="ru-RU" b="1" dirty="0"/>
              <a:t>публичную</a:t>
            </a:r>
            <a:r>
              <a:rPr lang="ru-RU" dirty="0"/>
              <a:t> составляющие.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44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0423" y="0"/>
            <a:ext cx="10515600" cy="1015267"/>
          </a:xfrm>
        </p:spPr>
        <p:txBody>
          <a:bodyPr/>
          <a:lstStyle/>
          <a:p>
            <a:r>
              <a:rPr lang="ru-RU" b="1" dirty="0" smtClean="0"/>
              <a:t>Почему </a:t>
            </a:r>
            <a:r>
              <a:rPr lang="ru-RU" b="1" dirty="0" err="1" smtClean="0"/>
              <a:t>политтехнологии</a:t>
            </a:r>
            <a:r>
              <a:rPr lang="ru-RU" b="1" dirty="0" smtClean="0"/>
              <a:t> это оружие?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15267"/>
            <a:ext cx="12098956" cy="55919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Распространенные заблуждения:</a:t>
            </a:r>
          </a:p>
          <a:p>
            <a:r>
              <a:rPr lang="ru-RU" dirty="0" smtClean="0"/>
              <a:t>1. «Хорошая </a:t>
            </a:r>
            <a:r>
              <a:rPr lang="ru-RU" dirty="0"/>
              <a:t>и правильная» </a:t>
            </a:r>
            <a:r>
              <a:rPr lang="en-US" dirty="0"/>
              <a:t>policy</a:t>
            </a:r>
            <a:r>
              <a:rPr lang="ru-RU" dirty="0"/>
              <a:t> должна использовать исключительно «хорошие и правильные» технологии. А «грязная» </a:t>
            </a:r>
            <a:r>
              <a:rPr lang="en-US" dirty="0" smtClean="0"/>
              <a:t>politics</a:t>
            </a:r>
            <a:r>
              <a:rPr lang="ru-RU" dirty="0" smtClean="0"/>
              <a:t> </a:t>
            </a:r>
            <a:r>
              <a:rPr lang="ru-RU" dirty="0"/>
              <a:t>употребляет, соответственно, технологии «грязные». </a:t>
            </a:r>
            <a:endParaRPr lang="ru-RU" dirty="0" smtClean="0"/>
          </a:p>
          <a:p>
            <a:r>
              <a:rPr lang="ru-RU" dirty="0" smtClean="0"/>
              <a:t>2. «Политика </a:t>
            </a:r>
            <a:r>
              <a:rPr lang="ru-RU" dirty="0"/>
              <a:t>- дело </a:t>
            </a:r>
            <a:r>
              <a:rPr lang="ru-RU" dirty="0" smtClean="0"/>
              <a:t>грязное», </a:t>
            </a:r>
            <a:r>
              <a:rPr lang="ru-RU" dirty="0"/>
              <a:t>а потому </a:t>
            </a:r>
            <a:r>
              <a:rPr lang="ru-RU" dirty="0" smtClean="0"/>
              <a:t>цель </a:t>
            </a:r>
            <a:r>
              <a:rPr lang="ru-RU" dirty="0"/>
              <a:t>оправдывает </a:t>
            </a:r>
            <a:r>
              <a:rPr lang="ru-RU" dirty="0" smtClean="0"/>
              <a:t>средства </a:t>
            </a:r>
            <a:r>
              <a:rPr lang="ru-RU" dirty="0"/>
              <a:t>и в области политических технологий позволено абсолютно все, любая пакость - важен лишь результат. </a:t>
            </a:r>
            <a:endParaRPr lang="ru-RU" b="1" dirty="0" smtClean="0"/>
          </a:p>
          <a:p>
            <a:endParaRPr lang="ru-RU" b="1" dirty="0"/>
          </a:p>
          <a:p>
            <a:r>
              <a:rPr lang="ru-RU" b="1" dirty="0" err="1" smtClean="0"/>
              <a:t>Политтехнологии</a:t>
            </a:r>
            <a:r>
              <a:rPr lang="ru-RU" dirty="0" smtClean="0"/>
              <a:t> </a:t>
            </a:r>
            <a:r>
              <a:rPr lang="ru-RU" dirty="0"/>
              <a:t>- это «оружие», которое в равной степени может быть использовано как во благо, так и во зло. Одни и те же </a:t>
            </a:r>
            <a:r>
              <a:rPr lang="ru-RU" b="1" dirty="0"/>
              <a:t>технологии с одинаковой эффективностью</a:t>
            </a:r>
            <a:r>
              <a:rPr lang="ru-RU" dirty="0"/>
              <a:t> обслуживают и «благородную» </a:t>
            </a:r>
            <a:r>
              <a:rPr lang="en-US" dirty="0"/>
              <a:t>policy</a:t>
            </a:r>
            <a:r>
              <a:rPr lang="ru-RU" dirty="0"/>
              <a:t>, и «грязную» </a:t>
            </a:r>
            <a:r>
              <a:rPr lang="en-US" dirty="0"/>
              <a:t>politick</a:t>
            </a:r>
            <a:r>
              <a:rPr lang="ru-RU" dirty="0"/>
              <a:t>. </a:t>
            </a:r>
          </a:p>
          <a:p>
            <a:endParaRPr lang="ru-RU" dirty="0" smtClean="0"/>
          </a:p>
          <a:p>
            <a:r>
              <a:rPr lang="ru-RU" dirty="0" smtClean="0"/>
              <a:t>Говорить </a:t>
            </a:r>
            <a:r>
              <a:rPr lang="ru-RU" dirty="0"/>
              <a:t>о том, что хорошей политике обязательно должны соответствовать какие-то особые, высокоморальные технологии, столь же нелепо, как требовать, чтобы на войне «хорошие парни» использовали особое, «хорошее» оружие и не смели прикасаться к винтовкам, из которых стреляют «плохие парни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00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677" y="356333"/>
            <a:ext cx="10515600" cy="9537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Каковы области </a:t>
            </a:r>
            <a:r>
              <a:rPr lang="ru-RU" b="1" dirty="0"/>
              <a:t>применения политических </a:t>
            </a:r>
            <a:r>
              <a:rPr lang="ru-RU" b="1" dirty="0" smtClean="0"/>
              <a:t>технологий?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10054"/>
            <a:ext cx="12192000" cy="5539154"/>
          </a:xfrm>
        </p:spPr>
        <p:txBody>
          <a:bodyPr>
            <a:normAutofit/>
          </a:bodyPr>
          <a:lstStyle/>
          <a:p>
            <a:r>
              <a:rPr lang="ru-RU" dirty="0" smtClean="0"/>
              <a:t>Политические </a:t>
            </a:r>
            <a:r>
              <a:rPr lang="ru-RU" dirty="0"/>
              <a:t>технологии существуют и используются постольку, поскольку в обществе имеется в наличии </a:t>
            </a:r>
            <a:r>
              <a:rPr lang="ru-RU" b="1" dirty="0"/>
              <a:t>публичная политика</a:t>
            </a:r>
            <a:r>
              <a:rPr lang="ru-RU" dirty="0"/>
              <a:t>, причем </a:t>
            </a:r>
            <a:r>
              <a:rPr lang="ru-RU" b="1" dirty="0"/>
              <a:t>конкурентная </a:t>
            </a:r>
            <a:r>
              <a:rPr lang="ru-RU" b="1" dirty="0" smtClean="0"/>
              <a:t>политика</a:t>
            </a:r>
            <a:r>
              <a:rPr lang="ru-RU" b="1" dirty="0"/>
              <a:t>. 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тоталитарном режиме </a:t>
            </a:r>
            <a:r>
              <a:rPr lang="ru-RU" dirty="0"/>
              <a:t>часть публичной политики превращается в официальную пропаганду, часть же уходит в конспирацию и проявляется в виде распространения нелегальной агитации.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Мы </a:t>
            </a:r>
            <a:r>
              <a:rPr lang="ru-RU" dirty="0"/>
              <a:t>будем рассматривать </a:t>
            </a:r>
            <a:r>
              <a:rPr lang="ru-RU" dirty="0" err="1"/>
              <a:t>политтехнологии</a:t>
            </a:r>
            <a:r>
              <a:rPr lang="ru-RU" dirty="0"/>
              <a:t> применительно к более или менее «свободному» режиму, характерной чертой которого являются </a:t>
            </a:r>
            <a:r>
              <a:rPr lang="ru-RU" b="1" dirty="0"/>
              <a:t>конкурентные выборы власти.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30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478</TotalTime>
  <Words>2459</Words>
  <Application>Microsoft Office PowerPoint</Application>
  <PresentationFormat>Широкоэкранный</PresentationFormat>
  <Paragraphs>178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Wingdings 2</vt:lpstr>
      <vt:lpstr>HDOfficeLightV0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Какова область политтехнлогий?</vt:lpstr>
      <vt:lpstr>В чем проблема совмещения элитности и публичности?</vt:lpstr>
      <vt:lpstr>Что такое технологии реализации политики?</vt:lpstr>
      <vt:lpstr>Политика – грязное дело?</vt:lpstr>
      <vt:lpstr>Почему политтехнологии это оружие?</vt:lpstr>
      <vt:lpstr>Каковы области применения политических технологий? </vt:lpstr>
      <vt:lpstr>1. Избирательные кампании </vt:lpstr>
      <vt:lpstr>2. Политические кампании </vt:lpstr>
      <vt:lpstr>3. Политические проекты</vt:lpstr>
      <vt:lpstr>4. Партийное строительство</vt:lpstr>
      <vt:lpstr>Определение политтехнологий</vt:lpstr>
      <vt:lpstr>Политтехнологии - это область знания?</vt:lpstr>
      <vt:lpstr>Почему некоторые политкампании проваливаются?</vt:lpstr>
      <vt:lpstr>Сфера политтехнологий</vt:lpstr>
      <vt:lpstr>1. О содержательной стороне политики</vt:lpstr>
      <vt:lpstr>Что покупают избиратели?</vt:lpstr>
      <vt:lpstr>Что наиболее важно для политкампании?</vt:lpstr>
      <vt:lpstr>2. Непосредственная работа с избирателями</vt:lpstr>
      <vt:lpstr>Что такое полевая работа?</vt:lpstr>
      <vt:lpstr>3. Проблема управления</vt:lpstr>
      <vt:lpstr>Выводы по вопросу</vt:lpstr>
      <vt:lpstr>Выводы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ВОПРОСЫ ПОЛИТИЧЕСКИХ ТЕХНОЛОГИЙ</dc:title>
  <dc:creator>Andrey Novikov</dc:creator>
  <cp:lastModifiedBy>WW</cp:lastModifiedBy>
  <cp:revision>136</cp:revision>
  <dcterms:created xsi:type="dcterms:W3CDTF">2018-07-23T08:07:58Z</dcterms:created>
  <dcterms:modified xsi:type="dcterms:W3CDTF">2020-10-22T14:20:58Z</dcterms:modified>
</cp:coreProperties>
</file>